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72" r:id="rId4"/>
    <p:sldId id="273" r:id="rId5"/>
    <p:sldId id="286" r:id="rId6"/>
    <p:sldId id="28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9"/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7" autoAdjust="0"/>
  </p:normalViewPr>
  <p:slideViewPr>
    <p:cSldViewPr snapToGrid="0" snapToObjects="1" showGuides="1">
      <p:cViewPr>
        <p:scale>
          <a:sx n="103" d="100"/>
          <a:sy n="103" d="100"/>
        </p:scale>
        <p:origin x="-1014" y="36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Основное направление деятельности кафедры связано с расширением возможностей оказания помощи урологическим больным в условиях роста  заболеваний мочевыделительной системы.  Обучение проходит на клинических базах с которыми заключены договора  об организации практической подготовки обучающихся.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Современная медицина – это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мультидисциплинарная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наука, основанная на сотрудничестве врачей и ученых практически из всех областей науки.  Наряду с разработкой новых протоколов лечения, проводятся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биоинформатические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исследования и построение математических моделей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фармакокинетики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синтез новых лекарственных препаратов и средств их доставки, ведутся разработки  нового, более совершенного инструментария, в том числе сложнейших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радиомедицинских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установок. Стоит отметить также такие направления исследований, как эпигенетическая и иммунотерапия, получившие свое развитие в последнее время, а также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тераностика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8430"/>
          <a:stretch/>
        </p:blipFill>
        <p:spPr>
          <a:xfrm>
            <a:off x="-23547" y="0"/>
            <a:ext cx="9167548" cy="472495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64628" y="3605258"/>
            <a:ext cx="7594603" cy="1538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институт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31.06.01 Клиническая медицина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3.1.13 Урология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59703" y="931626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7" y="2913532"/>
            <a:ext cx="2325004" cy="691726"/>
          </a:xfrm>
          <a:prstGeom prst="rect">
            <a:avLst/>
          </a:prstGeom>
        </p:spPr>
      </p:pic>
      <p:pic>
        <p:nvPicPr>
          <p:cNvPr id="2050" name="Picture 2" descr="Правила приема в аспирантуру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" y="3727672"/>
            <a:ext cx="1989865" cy="129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4753"/>
            <a:ext cx="9027122" cy="4792435"/>
          </a:xfrm>
        </p:spPr>
        <p:txBody>
          <a:bodyPr>
            <a:noAutofit/>
          </a:bodyPr>
          <a:lstStyle/>
          <a:p>
            <a:pPr marL="85725"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КАФЕДРЫ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l">
              <a:spcBef>
                <a:spcPts val="1200"/>
              </a:spcBef>
            </a:pPr>
            <a:endParaRPr lang="ru-RU" sz="11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58775" indent="-273050" algn="l">
              <a:spcBef>
                <a:spcPts val="1200"/>
              </a:spcBef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исследовательский онкологический институт (МНИОИ) имени П.А. Герцена филиал ФГБУ «НМИЦ радиологии» Минздрава России.</a:t>
            </a:r>
          </a:p>
          <a:p>
            <a:pPr marL="358775" indent="-273050" algn="l">
              <a:spcBef>
                <a:spcPts val="0"/>
              </a:spcBef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клиническая больница РАН.</a:t>
            </a:r>
          </a:p>
          <a:p>
            <a:pPr marL="358775" indent="-273050" algn="l">
              <a:spcBef>
                <a:spcPts val="0"/>
              </a:spcBef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клиническая больница имени В.В. Виноградова</a:t>
            </a:r>
          </a:p>
          <a:p>
            <a:pPr marL="358775" indent="-273050" algn="l">
              <a:spcBef>
                <a:spcPts val="0"/>
              </a:spcBef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клиническая больница А.К.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Ерамищанцева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273050" algn="l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хирургии им А.В. Вишневского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6" y="2438400"/>
            <a:ext cx="2759259" cy="238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725" y="560427"/>
            <a:ext cx="6317747" cy="5521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</a:t>
            </a:r>
            <a:r>
              <a:rPr lang="ru-RU" sz="2000" b="1" dirty="0" smtClean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0D62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pic>
        <p:nvPicPr>
          <p:cNvPr id="9" name="Picture 8" descr="cover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7" y="1489204"/>
            <a:ext cx="8584129" cy="2137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894" y="2980555"/>
            <a:ext cx="697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3564" y="1810327"/>
            <a:ext cx="45238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Форма обучения в аспирантуре на кафедре </a:t>
            </a:r>
          </a:p>
          <a:p>
            <a:r>
              <a:rPr lang="ru-RU" dirty="0" smtClean="0"/>
              <a:t>Очная</a:t>
            </a:r>
          </a:p>
          <a:p>
            <a:r>
              <a:rPr lang="ru-RU" dirty="0" smtClean="0"/>
              <a:t>3 года</a:t>
            </a:r>
          </a:p>
          <a:p>
            <a:r>
              <a:rPr lang="ru-RU" dirty="0" smtClean="0"/>
              <a:t>-бюджет</a:t>
            </a:r>
          </a:p>
          <a:p>
            <a:r>
              <a:rPr lang="ru-RU" dirty="0" smtClean="0"/>
              <a:t>-контракт</a:t>
            </a:r>
          </a:p>
          <a:p>
            <a:endParaRPr lang="ru-RU" dirty="0"/>
          </a:p>
        </p:txBody>
      </p:sp>
      <p:pic>
        <p:nvPicPr>
          <p:cNvPr id="1026" name="Picture 2" descr="Аспирант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72" y="1889219"/>
            <a:ext cx="2039793" cy="20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80466"/>
          <a:stretch/>
        </p:blipFill>
        <p:spPr>
          <a:xfrm>
            <a:off x="5159804" y="4138780"/>
            <a:ext cx="3984195" cy="10047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114725" y="0"/>
            <a:ext cx="6622875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Вступительный экзамен</a:t>
            </a:r>
            <a:endParaRPr lang="ru-RU" sz="2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8" descr="cover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310"/>
            <a:ext cx="9143999" cy="296051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2502" y="1247310"/>
            <a:ext cx="8944619" cy="3721332"/>
          </a:xfrm>
        </p:spPr>
        <p:txBody>
          <a:bodyPr>
            <a:noAutofit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Вступительное испытание в аспирантуру по специальности 3.1.13 «Урология»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роводиться 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письменной форме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Экзаменационный билет содержит -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вопроса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Ограничение по времени выполнения -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120 минут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письменного ответа на вступительное испытание в аспирантуру оценивается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100 баллов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ступительные экзамены в аспирантуру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46" y="2070306"/>
            <a:ext cx="1616854" cy="10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ксфорд И Кембридж Экзаменов ОГА.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090241"/>
            <a:ext cx="1690707" cy="9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80466"/>
          <a:stretch/>
        </p:blipFill>
        <p:spPr>
          <a:xfrm>
            <a:off x="5159804" y="4138780"/>
            <a:ext cx="3984195" cy="10047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114725" y="0"/>
            <a:ext cx="6622875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Карьера и чему научится аспирант</a:t>
            </a:r>
            <a:endParaRPr lang="ru-RU" sz="2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8" descr="cover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310"/>
            <a:ext cx="9143999" cy="296051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2502" y="1247310"/>
            <a:ext cx="8944619" cy="3721332"/>
          </a:xfrm>
        </p:spPr>
        <p:txBody>
          <a:bodyPr>
            <a:noAutofit/>
          </a:bodyPr>
          <a:lstStyle/>
          <a:p>
            <a:pPr algn="just"/>
            <a:endParaRPr lang="ru-RU" sz="1400" dirty="0" smtClean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преподавательская деятельность в профильных учреждениях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участие в работе российских и международных научных коллективах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-  возможность преподавать в  Вузе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НАУЧИТСЯ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писать научные статьи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преподавать студентам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- разрабатывать методические материалы и рекомендации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400" dirty="0" smtClean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4" descr="Картинки по запросу &quot;студенты рудн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1202"/>
          <a:stretch/>
        </p:blipFill>
        <p:spPr bwMode="auto">
          <a:xfrm>
            <a:off x="6228355" y="1339254"/>
            <a:ext cx="2348367" cy="13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80466"/>
          <a:stretch/>
        </p:blipFill>
        <p:spPr>
          <a:xfrm>
            <a:off x="5159804" y="4138780"/>
            <a:ext cx="3984195" cy="10047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114725" y="0"/>
            <a:ext cx="6622875" cy="1099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Кафедра урологии и оперативной нефрологии с курсом </a:t>
            </a:r>
            <a:r>
              <a:rPr lang="ru-RU" sz="2000" b="1" dirty="0" err="1" smtClean="0">
                <a:solidFill>
                  <a:srgbClr val="0D62B2"/>
                </a:solidFill>
                <a:latin typeface="Trebuchet MS"/>
                <a:cs typeface="Trebuchet MS"/>
              </a:rPr>
              <a:t>онкоурологии</a:t>
            </a:r>
            <a:r>
              <a:rPr lang="ru-RU" sz="20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endParaRPr lang="ru-RU" sz="2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8" descr="cover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310"/>
            <a:ext cx="9143999" cy="296051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2502" y="1247309"/>
            <a:ext cx="8944619" cy="3853471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Научные руководители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Костин Андрей Александрович</a:t>
            </a:r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заведующий кафедрой</a:t>
            </a:r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профессор</a:t>
            </a:r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д.м.н.</a:t>
            </a:r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член-</a:t>
            </a:r>
            <a:r>
              <a:rPr lang="ru-RU" sz="14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корр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РАН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kostin_aa@pfur.ru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ВСТУПИТЕЛЬНЫЕ ИСПЫТАНИЯ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Примеры билетов экзаменационного испытания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БИЛЕТ № 1</a:t>
            </a:r>
          </a:p>
          <a:p>
            <a:pPr lvl="0"/>
            <a:r>
              <a:rPr lang="ru-RU" sz="1200" dirty="0" smtClean="0"/>
              <a:t>1.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Варикоцеле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определение, диагностика,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дифдиагностика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варианты хирургического лечения.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мочевого пузыря, клинические проявления, методы диагностики, классификация по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TNM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3.Недержание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мочи у женщин, классификация, медикаментозное и хирургическое лечение.  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Ретроградная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уретроцистография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техника выполнения, показания. </a:t>
            </a:r>
          </a:p>
          <a:p>
            <a:endParaRPr lang="ru-RU" sz="1200" b="1" dirty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AutoShape 2" descr="Урология - какие заболевания лечат уроло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Урология - какие заболевания лечат уролог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379</Words>
  <Application>Microsoft Office PowerPoint</Application>
  <PresentationFormat>Экран (16:9)</PresentationFormat>
  <Paragraphs>72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Учебный процесс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Андрей</cp:lastModifiedBy>
  <cp:revision>161</cp:revision>
  <dcterms:created xsi:type="dcterms:W3CDTF">2017-01-25T11:18:17Z</dcterms:created>
  <dcterms:modified xsi:type="dcterms:W3CDTF">2022-04-21T10:00:12Z</dcterms:modified>
</cp:coreProperties>
</file>